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denc66@gmail.com" userId="614eae8f8ed27a3e" providerId="LiveId" clId="{38420DDB-B7D9-43F2-855D-2B2AEFF0AEAF}"/>
    <pc:docChg chg="custSel addSld modSld">
      <pc:chgData name="masdenc66@gmail.com" userId="614eae8f8ed27a3e" providerId="LiveId" clId="{38420DDB-B7D9-43F2-855D-2B2AEFF0AEAF}" dt="2021-11-16T14:42:57.097" v="147" actId="20577"/>
      <pc:docMkLst>
        <pc:docMk/>
      </pc:docMkLst>
      <pc:sldChg chg="modSp mod">
        <pc:chgData name="masdenc66@gmail.com" userId="614eae8f8ed27a3e" providerId="LiveId" clId="{38420DDB-B7D9-43F2-855D-2B2AEFF0AEAF}" dt="2021-11-16T14:39:16.179" v="77" actId="20577"/>
        <pc:sldMkLst>
          <pc:docMk/>
          <pc:sldMk cId="4007451173" sldId="258"/>
        </pc:sldMkLst>
        <pc:spChg chg="mod">
          <ac:chgData name="masdenc66@gmail.com" userId="614eae8f8ed27a3e" providerId="LiveId" clId="{38420DDB-B7D9-43F2-855D-2B2AEFF0AEAF}" dt="2021-11-16T14:39:16.179" v="77" actId="20577"/>
          <ac:spMkLst>
            <pc:docMk/>
            <pc:sldMk cId="4007451173" sldId="258"/>
            <ac:spMk id="3" creationId="{226795A2-A274-4B02-BAA3-4548BD3934BE}"/>
          </ac:spMkLst>
        </pc:spChg>
      </pc:sldChg>
      <pc:sldChg chg="modSp mod">
        <pc:chgData name="masdenc66@gmail.com" userId="614eae8f8ed27a3e" providerId="LiveId" clId="{38420DDB-B7D9-43F2-855D-2B2AEFF0AEAF}" dt="2021-11-16T14:41:42.613" v="121" actId="255"/>
        <pc:sldMkLst>
          <pc:docMk/>
          <pc:sldMk cId="3487091117" sldId="259"/>
        </pc:sldMkLst>
        <pc:spChg chg="mod">
          <ac:chgData name="masdenc66@gmail.com" userId="614eae8f8ed27a3e" providerId="LiveId" clId="{38420DDB-B7D9-43F2-855D-2B2AEFF0AEAF}" dt="2021-11-16T14:41:33.471" v="120" actId="255"/>
          <ac:spMkLst>
            <pc:docMk/>
            <pc:sldMk cId="3487091117" sldId="259"/>
            <ac:spMk id="3" creationId="{2437A8FE-AC2D-427B-909C-11811DCF5AAD}"/>
          </ac:spMkLst>
        </pc:spChg>
        <pc:spChg chg="mod">
          <ac:chgData name="masdenc66@gmail.com" userId="614eae8f8ed27a3e" providerId="LiveId" clId="{38420DDB-B7D9-43F2-855D-2B2AEFF0AEAF}" dt="2021-11-16T14:41:17.259" v="117" actId="14100"/>
          <ac:spMkLst>
            <pc:docMk/>
            <pc:sldMk cId="3487091117" sldId="259"/>
            <ac:spMk id="4" creationId="{FF48F95F-FA5C-4325-940A-981EF96BF53D}"/>
          </ac:spMkLst>
        </pc:spChg>
        <pc:spChg chg="mod">
          <ac:chgData name="masdenc66@gmail.com" userId="614eae8f8ed27a3e" providerId="LiveId" clId="{38420DDB-B7D9-43F2-855D-2B2AEFF0AEAF}" dt="2021-11-16T14:41:24.707" v="119" actId="14100"/>
          <ac:spMkLst>
            <pc:docMk/>
            <pc:sldMk cId="3487091117" sldId="259"/>
            <ac:spMk id="5" creationId="{9A4FF774-703A-4FDD-B8DC-8C0D1E1D3234}"/>
          </ac:spMkLst>
        </pc:spChg>
        <pc:spChg chg="mod">
          <ac:chgData name="masdenc66@gmail.com" userId="614eae8f8ed27a3e" providerId="LiveId" clId="{38420DDB-B7D9-43F2-855D-2B2AEFF0AEAF}" dt="2021-11-16T14:41:42.613" v="121" actId="255"/>
          <ac:spMkLst>
            <pc:docMk/>
            <pc:sldMk cId="3487091117" sldId="259"/>
            <ac:spMk id="6" creationId="{D1CBDA17-D3DA-4B34-ADE6-958603D92341}"/>
          </ac:spMkLst>
        </pc:spChg>
      </pc:sldChg>
      <pc:sldChg chg="modSp mod">
        <pc:chgData name="masdenc66@gmail.com" userId="614eae8f8ed27a3e" providerId="LiveId" clId="{38420DDB-B7D9-43F2-855D-2B2AEFF0AEAF}" dt="2021-11-16T14:42:34.303" v="133" actId="27636"/>
        <pc:sldMkLst>
          <pc:docMk/>
          <pc:sldMk cId="1913398060" sldId="260"/>
        </pc:sldMkLst>
        <pc:spChg chg="mod">
          <ac:chgData name="masdenc66@gmail.com" userId="614eae8f8ed27a3e" providerId="LiveId" clId="{38420DDB-B7D9-43F2-855D-2B2AEFF0AEAF}" dt="2021-11-16T14:42:34.303" v="132" actId="27636"/>
          <ac:spMkLst>
            <pc:docMk/>
            <pc:sldMk cId="1913398060" sldId="260"/>
            <ac:spMk id="3" creationId="{5F70F094-946C-47F7-AA0B-1E9558689C39}"/>
          </ac:spMkLst>
        </pc:spChg>
        <pc:spChg chg="mod">
          <ac:chgData name="masdenc66@gmail.com" userId="614eae8f8ed27a3e" providerId="LiveId" clId="{38420DDB-B7D9-43F2-855D-2B2AEFF0AEAF}" dt="2021-11-16T14:41:58.263" v="123" actId="14100"/>
          <ac:spMkLst>
            <pc:docMk/>
            <pc:sldMk cId="1913398060" sldId="260"/>
            <ac:spMk id="4" creationId="{4B3BEC02-60E8-4639-B6C4-DF90CFCB30AD}"/>
          </ac:spMkLst>
        </pc:spChg>
        <pc:spChg chg="mod">
          <ac:chgData name="masdenc66@gmail.com" userId="614eae8f8ed27a3e" providerId="LiveId" clId="{38420DDB-B7D9-43F2-855D-2B2AEFF0AEAF}" dt="2021-11-16T14:42:05.773" v="125" actId="14100"/>
          <ac:spMkLst>
            <pc:docMk/>
            <pc:sldMk cId="1913398060" sldId="260"/>
            <ac:spMk id="5" creationId="{A1BBA85B-2041-4E39-924F-E1C629288F2A}"/>
          </ac:spMkLst>
        </pc:spChg>
        <pc:spChg chg="mod">
          <ac:chgData name="masdenc66@gmail.com" userId="614eae8f8ed27a3e" providerId="LiveId" clId="{38420DDB-B7D9-43F2-855D-2B2AEFF0AEAF}" dt="2021-11-16T14:42:34.303" v="133" actId="27636"/>
          <ac:spMkLst>
            <pc:docMk/>
            <pc:sldMk cId="1913398060" sldId="260"/>
            <ac:spMk id="6" creationId="{39187A50-0850-45DB-BCFB-FC8BD19C7778}"/>
          </ac:spMkLst>
        </pc:spChg>
      </pc:sldChg>
      <pc:sldChg chg="modSp mod">
        <pc:chgData name="masdenc66@gmail.com" userId="614eae8f8ed27a3e" providerId="LiveId" clId="{38420DDB-B7D9-43F2-855D-2B2AEFF0AEAF}" dt="2021-11-16T14:40:22.070" v="86" actId="14100"/>
        <pc:sldMkLst>
          <pc:docMk/>
          <pc:sldMk cId="881414556" sldId="261"/>
        </pc:sldMkLst>
        <pc:spChg chg="mod">
          <ac:chgData name="masdenc66@gmail.com" userId="614eae8f8ed27a3e" providerId="LiveId" clId="{38420DDB-B7D9-43F2-855D-2B2AEFF0AEAF}" dt="2021-11-16T14:40:22.070" v="86" actId="14100"/>
          <ac:spMkLst>
            <pc:docMk/>
            <pc:sldMk cId="881414556" sldId="261"/>
            <ac:spMk id="4" creationId="{038CD5C6-3C6A-49DE-A75B-F3746FC48820}"/>
          </ac:spMkLst>
        </pc:spChg>
        <pc:spChg chg="mod">
          <ac:chgData name="masdenc66@gmail.com" userId="614eae8f8ed27a3e" providerId="LiveId" clId="{38420DDB-B7D9-43F2-855D-2B2AEFF0AEAF}" dt="2021-11-16T14:39:57.468" v="84" actId="255"/>
          <ac:spMkLst>
            <pc:docMk/>
            <pc:sldMk cId="881414556" sldId="261"/>
            <ac:spMk id="5" creationId="{1F7694F2-B5EC-493D-B71A-8E074F168FA0}"/>
          </ac:spMkLst>
        </pc:spChg>
        <pc:spChg chg="mod">
          <ac:chgData name="masdenc66@gmail.com" userId="614eae8f8ed27a3e" providerId="LiveId" clId="{38420DDB-B7D9-43F2-855D-2B2AEFF0AEAF}" dt="2021-11-16T14:39:39.497" v="81" actId="14100"/>
          <ac:spMkLst>
            <pc:docMk/>
            <pc:sldMk cId="881414556" sldId="261"/>
            <ac:spMk id="6" creationId="{A5C8496B-D4CE-4792-A0E0-72AE4BCCC4FF}"/>
          </ac:spMkLst>
        </pc:spChg>
        <pc:spChg chg="mod">
          <ac:chgData name="masdenc66@gmail.com" userId="614eae8f8ed27a3e" providerId="LiveId" clId="{38420DDB-B7D9-43F2-855D-2B2AEFF0AEAF}" dt="2021-11-16T14:40:06.133" v="85" actId="255"/>
          <ac:spMkLst>
            <pc:docMk/>
            <pc:sldMk cId="881414556" sldId="261"/>
            <ac:spMk id="7" creationId="{531AF9B3-70D8-448A-9318-7607010966BA}"/>
          </ac:spMkLst>
        </pc:spChg>
      </pc:sldChg>
      <pc:sldChg chg="addSp delSp modSp new mod modClrScheme chgLayout">
        <pc:chgData name="masdenc66@gmail.com" userId="614eae8f8ed27a3e" providerId="LiveId" clId="{38420DDB-B7D9-43F2-855D-2B2AEFF0AEAF}" dt="2021-11-16T14:42:57.097" v="147" actId="20577"/>
        <pc:sldMkLst>
          <pc:docMk/>
          <pc:sldMk cId="4164704102" sldId="262"/>
        </pc:sldMkLst>
        <pc:spChg chg="del mod ord">
          <ac:chgData name="masdenc66@gmail.com" userId="614eae8f8ed27a3e" providerId="LiveId" clId="{38420DDB-B7D9-43F2-855D-2B2AEFF0AEAF}" dt="2021-11-16T14:37:36.541" v="1" actId="700"/>
          <ac:spMkLst>
            <pc:docMk/>
            <pc:sldMk cId="4164704102" sldId="262"/>
            <ac:spMk id="2" creationId="{266036A0-D1F4-48CD-BEE2-4AFFD928A279}"/>
          </ac:spMkLst>
        </pc:spChg>
        <pc:spChg chg="del">
          <ac:chgData name="masdenc66@gmail.com" userId="614eae8f8ed27a3e" providerId="LiveId" clId="{38420DDB-B7D9-43F2-855D-2B2AEFF0AEAF}" dt="2021-11-16T14:37:36.541" v="1" actId="700"/>
          <ac:spMkLst>
            <pc:docMk/>
            <pc:sldMk cId="4164704102" sldId="262"/>
            <ac:spMk id="3" creationId="{DDC5B618-64DA-49B0-855E-C2E72B4BE492}"/>
          </ac:spMkLst>
        </pc:spChg>
        <pc:spChg chg="del mod ord">
          <ac:chgData name="masdenc66@gmail.com" userId="614eae8f8ed27a3e" providerId="LiveId" clId="{38420DDB-B7D9-43F2-855D-2B2AEFF0AEAF}" dt="2021-11-16T14:37:36.541" v="1" actId="700"/>
          <ac:spMkLst>
            <pc:docMk/>
            <pc:sldMk cId="4164704102" sldId="262"/>
            <ac:spMk id="4" creationId="{CDFF8482-971E-40B2-AD63-E0F4F48303BB}"/>
          </ac:spMkLst>
        </pc:spChg>
        <pc:spChg chg="del">
          <ac:chgData name="masdenc66@gmail.com" userId="614eae8f8ed27a3e" providerId="LiveId" clId="{38420DDB-B7D9-43F2-855D-2B2AEFF0AEAF}" dt="2021-11-16T14:37:36.541" v="1" actId="700"/>
          <ac:spMkLst>
            <pc:docMk/>
            <pc:sldMk cId="4164704102" sldId="262"/>
            <ac:spMk id="5" creationId="{8C7EF2B7-F568-41CA-8158-85F8FC587E12}"/>
          </ac:spMkLst>
        </pc:spChg>
        <pc:spChg chg="del">
          <ac:chgData name="masdenc66@gmail.com" userId="614eae8f8ed27a3e" providerId="LiveId" clId="{38420DDB-B7D9-43F2-855D-2B2AEFF0AEAF}" dt="2021-11-16T14:37:36.541" v="1" actId="700"/>
          <ac:spMkLst>
            <pc:docMk/>
            <pc:sldMk cId="4164704102" sldId="262"/>
            <ac:spMk id="6" creationId="{A31A86E4-AF50-4889-9138-78CC89739A7F}"/>
          </ac:spMkLst>
        </pc:spChg>
        <pc:spChg chg="add mod ord">
          <ac:chgData name="masdenc66@gmail.com" userId="614eae8f8ed27a3e" providerId="LiveId" clId="{38420DDB-B7D9-43F2-855D-2B2AEFF0AEAF}" dt="2021-11-16T14:42:57.097" v="147" actId="20577"/>
          <ac:spMkLst>
            <pc:docMk/>
            <pc:sldMk cId="4164704102" sldId="262"/>
            <ac:spMk id="7" creationId="{89C48796-5789-4B5D-81A4-718FC3E1159A}"/>
          </ac:spMkLst>
        </pc:spChg>
        <pc:spChg chg="add mod ord">
          <ac:chgData name="masdenc66@gmail.com" userId="614eae8f8ed27a3e" providerId="LiveId" clId="{38420DDB-B7D9-43F2-855D-2B2AEFF0AEAF}" dt="2021-11-16T14:38:33.076" v="58" actId="255"/>
          <ac:spMkLst>
            <pc:docMk/>
            <pc:sldMk cId="4164704102" sldId="262"/>
            <ac:spMk id="8" creationId="{24CA262B-D6C9-4AAD-BBBF-F1C90E79B8B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43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77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4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95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1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5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83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27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52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6577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11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08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136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77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32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3F2D2-4781-4620-9B3D-CC54394A71D6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4318ECD-0B68-48D9-8E44-A8D88D079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1310D-C39B-4B91-A0EC-B967EBD11E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Maryland Rural Health Planning Consortium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E12AEF-3C4B-4DAB-A431-99231F86E0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Leveraging the Maryland Rural Health Plan to better serve the Mid Shore</a:t>
            </a:r>
          </a:p>
        </p:txBody>
      </p:sp>
    </p:spTree>
    <p:extLst>
      <p:ext uri="{BB962C8B-B14F-4D97-AF65-F5344CB8AC3E}">
        <p14:creationId xmlns:p14="http://schemas.microsoft.com/office/powerpoint/2010/main" val="2156372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87585-6871-41E2-85C0-EC3887C1E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Partners coming together to address disparities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A1DD-5892-41D2-A706-36693BEBB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Choptank Community Health Services, Inc.</a:t>
            </a:r>
          </a:p>
          <a:p>
            <a:r>
              <a:rPr lang="en-US" sz="2800" dirty="0"/>
              <a:t>Eastern Shore Area Health Education Center</a:t>
            </a:r>
          </a:p>
          <a:p>
            <a:r>
              <a:rPr lang="en-US" sz="2800" dirty="0"/>
              <a:t>The Horwitz Center for Health Literacy</a:t>
            </a:r>
          </a:p>
          <a:p>
            <a:r>
              <a:rPr lang="en-US" sz="2800" dirty="0"/>
              <a:t>Maryland Hospital Association</a:t>
            </a:r>
          </a:p>
          <a:p>
            <a:r>
              <a:rPr lang="en-US" sz="2800" dirty="0"/>
              <a:t>Maryland Rural Health Association</a:t>
            </a:r>
          </a:p>
          <a:p>
            <a:r>
              <a:rPr lang="en-US" sz="2800" dirty="0"/>
              <a:t>University of Maryland Shore Regional Health</a:t>
            </a:r>
          </a:p>
        </p:txBody>
      </p:sp>
    </p:spTree>
    <p:extLst>
      <p:ext uri="{BB962C8B-B14F-4D97-AF65-F5344CB8AC3E}">
        <p14:creationId xmlns:p14="http://schemas.microsoft.com/office/powerpoint/2010/main" val="2181118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A33D3-2F41-425E-9C46-A053EAA33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Assessing the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795A2-A274-4B02-BAA3-4548BD393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0541"/>
            <a:ext cx="8596668" cy="4400821"/>
          </a:xfrm>
        </p:spPr>
        <p:txBody>
          <a:bodyPr/>
          <a:lstStyle/>
          <a:p>
            <a:r>
              <a:rPr lang="en-US" sz="2800" dirty="0"/>
              <a:t>Maryland Rural Health Plan as starting point of collaborative efforts</a:t>
            </a:r>
          </a:p>
          <a:p>
            <a:r>
              <a:rPr lang="en-US" sz="2800" dirty="0"/>
              <a:t>Completion of SWOT analysis</a:t>
            </a:r>
          </a:p>
          <a:p>
            <a:r>
              <a:rPr lang="en-US" sz="2800" dirty="0"/>
              <a:t>Completion of external environmental scan</a:t>
            </a:r>
          </a:p>
          <a:p>
            <a:r>
              <a:rPr lang="en-US" sz="2800" dirty="0"/>
              <a:t>Network Organizational Assessment</a:t>
            </a:r>
          </a:p>
          <a:p>
            <a:r>
              <a:rPr lang="en-US" sz="2800" dirty="0"/>
              <a:t>Sustainability</a:t>
            </a:r>
          </a:p>
          <a:p>
            <a:r>
              <a:rPr lang="en-US" sz="2800" dirty="0"/>
              <a:t>Strategic Plan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451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8722D-3E07-4269-A29D-5D505B767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Areas of Focus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CD5C6-3C6A-49DE-A75B-F3746FC48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1" y="1147482"/>
            <a:ext cx="4185623" cy="56477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Telehealth</a:t>
            </a:r>
            <a:r>
              <a:rPr lang="en-US" dirty="0"/>
              <a:t>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7694F2-B5EC-493D-B71A-8E074F168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115671"/>
            <a:ext cx="4185623" cy="3925692"/>
          </a:xfrm>
        </p:spPr>
        <p:txBody>
          <a:bodyPr>
            <a:normAutofit/>
          </a:bodyPr>
          <a:lstStyle/>
          <a:p>
            <a:r>
              <a:rPr lang="en-US" sz="2000" dirty="0"/>
              <a:t>Increases access possibly limited by transportation barriers</a:t>
            </a:r>
          </a:p>
          <a:p>
            <a:r>
              <a:rPr lang="en-US" sz="2000" dirty="0"/>
              <a:t>Increased use and availability due to pandemic</a:t>
            </a:r>
          </a:p>
          <a:p>
            <a:r>
              <a:rPr lang="en-US" sz="2000" dirty="0"/>
              <a:t>Advocacy efforts</a:t>
            </a:r>
          </a:p>
          <a:p>
            <a:pPr marL="0" indent="0">
              <a:buNone/>
            </a:pPr>
            <a:r>
              <a:rPr lang="en-US" sz="2000" dirty="0"/>
              <a:t>	Explore funding opportunities</a:t>
            </a:r>
          </a:p>
          <a:p>
            <a:pPr marL="0" indent="0">
              <a:buNone/>
            </a:pPr>
            <a:r>
              <a:rPr lang="en-US" sz="2000" dirty="0"/>
              <a:t>	Enhanced broadband advocacy</a:t>
            </a:r>
          </a:p>
          <a:p>
            <a:pPr marL="0" indent="0">
              <a:buNone/>
            </a:pPr>
            <a:r>
              <a:rPr lang="en-US" sz="2000" dirty="0"/>
              <a:t>	Federal infrastructure funding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C8496B-D4CE-4792-A0E0-72AE4BCCC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0565" y="1210235"/>
            <a:ext cx="4083436" cy="72016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Healthcare Recruitment and Retention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1AF9B3-70D8-448A-9318-7607010966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2026024"/>
            <a:ext cx="4185617" cy="4015339"/>
          </a:xfrm>
        </p:spPr>
        <p:txBody>
          <a:bodyPr>
            <a:normAutofit/>
          </a:bodyPr>
          <a:lstStyle/>
          <a:p>
            <a:r>
              <a:rPr lang="en-US" sz="2000" dirty="0"/>
              <a:t>How to make rural healthcare and lifestyle more appealing to attract and retain</a:t>
            </a:r>
          </a:p>
          <a:p>
            <a:r>
              <a:rPr lang="en-US" sz="2000" dirty="0"/>
              <a:t>Work collaboratively with economic development/chambers of commerce to demonstrate healthcare as economic driver</a:t>
            </a:r>
          </a:p>
          <a:p>
            <a:r>
              <a:rPr lang="en-US" sz="2000" dirty="0"/>
              <a:t>Grow our own efforts</a:t>
            </a:r>
          </a:p>
          <a:p>
            <a:pPr marL="0" indent="0">
              <a:buNone/>
            </a:pPr>
            <a:r>
              <a:rPr lang="en-US" sz="2000" dirty="0"/>
              <a:t>	Community Health Workers</a:t>
            </a:r>
          </a:p>
          <a:p>
            <a:pPr marL="0" indent="0">
              <a:buNone/>
            </a:pPr>
            <a:r>
              <a:rPr lang="en-US" sz="2000" dirty="0"/>
              <a:t>	Rural Residency </a:t>
            </a:r>
          </a:p>
        </p:txBody>
      </p:sp>
    </p:spTree>
    <p:extLst>
      <p:ext uri="{BB962C8B-B14F-4D97-AF65-F5344CB8AC3E}">
        <p14:creationId xmlns:p14="http://schemas.microsoft.com/office/powerpoint/2010/main" val="881414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3CEB2-4A43-4900-8CC4-223AB5FED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Mid Shore LHIC</a:t>
            </a:r>
            <a:br>
              <a:rPr lang="en-US" b="1" dirty="0"/>
            </a:br>
            <a:r>
              <a:rPr lang="en-US" b="1" dirty="0"/>
              <a:t>Subcommittee Opportunity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8F95F-FA5C-4325-940A-981EF96BF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1930401"/>
            <a:ext cx="4185619" cy="576262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b="1" dirty="0"/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Advantages for Consortium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7A8FE-AC2D-427B-909C-11811DCF5A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Strong, collective, regional voice</a:t>
            </a:r>
          </a:p>
          <a:p>
            <a:r>
              <a:rPr lang="en-US" sz="2000" dirty="0"/>
              <a:t>Current funding stability</a:t>
            </a:r>
          </a:p>
          <a:p>
            <a:r>
              <a:rPr lang="en-US" sz="2000" dirty="0"/>
              <a:t>Broader reach for leveraging resources</a:t>
            </a:r>
          </a:p>
          <a:p>
            <a:r>
              <a:rPr lang="en-US" sz="2000" dirty="0"/>
              <a:t>Alignment with federal and state goals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4FF774-703A-4FDD-B8DC-8C0D1E1D32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2" y="2043953"/>
            <a:ext cx="4185619" cy="46271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Advantages for LHIC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CBDA17-D3DA-4B34-ADE6-958603D9234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Completed SWOT, organizational, and external environmental scan</a:t>
            </a:r>
          </a:p>
          <a:p>
            <a:r>
              <a:rPr lang="en-US" sz="2000" dirty="0"/>
              <a:t>Strategic planning completed</a:t>
            </a:r>
          </a:p>
          <a:p>
            <a:r>
              <a:rPr lang="en-US" sz="2000" dirty="0"/>
              <a:t>Collective impact of partners</a:t>
            </a:r>
          </a:p>
          <a:p>
            <a:r>
              <a:rPr lang="en-US" sz="2000" dirty="0"/>
              <a:t>Ability to share regionalized approaches that can be readily expanded</a:t>
            </a:r>
          </a:p>
        </p:txBody>
      </p:sp>
    </p:spTree>
    <p:extLst>
      <p:ext uri="{BB962C8B-B14F-4D97-AF65-F5344CB8AC3E}">
        <p14:creationId xmlns:p14="http://schemas.microsoft.com/office/powerpoint/2010/main" val="3487091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CEB5E-FB1F-45D1-B6DB-24587D2B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408394"/>
            <a:ext cx="8596668" cy="1320800"/>
          </a:xfrm>
        </p:spPr>
        <p:txBody>
          <a:bodyPr/>
          <a:lstStyle/>
          <a:p>
            <a:pPr algn="ctr"/>
            <a:r>
              <a:rPr lang="en-US" b="1" dirty="0"/>
              <a:t>Next Steps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BEC02-60E8-4639-B6C4-DF90CFCB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6" y="986119"/>
            <a:ext cx="4185618" cy="564776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Telehealth Subcommittee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0F094-946C-47F7-AA0B-1E9558689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1927412"/>
            <a:ext cx="4185623" cy="4113951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Become subcommittee of Mid Shore LHIC</a:t>
            </a:r>
          </a:p>
          <a:p>
            <a:r>
              <a:rPr lang="en-US" sz="2000" dirty="0"/>
              <a:t>Seek funding opportunities for telehealth</a:t>
            </a:r>
          </a:p>
          <a:p>
            <a:r>
              <a:rPr lang="en-US" sz="2000" dirty="0"/>
              <a:t>Expand infrastructure to increase access and quality</a:t>
            </a:r>
          </a:p>
          <a:p>
            <a:r>
              <a:rPr lang="en-US" sz="2000" dirty="0"/>
              <a:t>Address telehealth policy issues</a:t>
            </a:r>
          </a:p>
          <a:p>
            <a:r>
              <a:rPr lang="en-US" sz="2000" dirty="0"/>
              <a:t>Expand consortium efforts and include Kent and Queen Anne’s counties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BBA85B-2041-4E39-924F-E1C629288F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3" y="1001060"/>
            <a:ext cx="4185618" cy="81877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Healthcare Recruitment &amp; Retention Subcommittee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187A50-0850-45DB-BCFB-FC8BD19C77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1927411"/>
            <a:ext cx="4185617" cy="4113951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Become subcommittee of Mid Shore LHIC</a:t>
            </a:r>
          </a:p>
          <a:p>
            <a:r>
              <a:rPr lang="en-US" sz="2000" dirty="0"/>
              <a:t>Evaluate individual and collective recruitment and retention strategies</a:t>
            </a:r>
          </a:p>
          <a:p>
            <a:r>
              <a:rPr lang="en-US" sz="2000" dirty="0"/>
              <a:t>Enhance recruitment and retention strategies</a:t>
            </a:r>
          </a:p>
          <a:p>
            <a:r>
              <a:rPr lang="en-US" sz="2000" dirty="0"/>
              <a:t>Expand funding opportunities for recruitment and retention</a:t>
            </a:r>
          </a:p>
          <a:p>
            <a:r>
              <a:rPr lang="en-US" sz="2000" dirty="0"/>
              <a:t>Expand consortium efforts and include Kent and Queen Anne’s counties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398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9C48796-5789-4B5D-81A4-718FC3E11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We </a:t>
            </a:r>
            <a:r>
              <a:rPr lang="en-US" b="1" dirty="0"/>
              <a:t>look forward to our next steps together!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A262B-D6C9-4AAD-BBBF-F1C90E79B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Choptank Community Health Services, Inc.</a:t>
            </a:r>
          </a:p>
          <a:p>
            <a:r>
              <a:rPr lang="en-US" sz="2800" dirty="0"/>
              <a:t>Eastern Shore Area Health Education Center</a:t>
            </a:r>
          </a:p>
          <a:p>
            <a:r>
              <a:rPr lang="en-US" sz="2800" dirty="0"/>
              <a:t>The Horwitz Center for Health Literacy</a:t>
            </a:r>
          </a:p>
          <a:p>
            <a:r>
              <a:rPr lang="en-US" sz="2800" dirty="0"/>
              <a:t>Maryland Hospital Association</a:t>
            </a:r>
          </a:p>
          <a:p>
            <a:r>
              <a:rPr lang="en-US" sz="2800" dirty="0"/>
              <a:t>Maryland Rural Health Association</a:t>
            </a:r>
          </a:p>
          <a:p>
            <a:r>
              <a:rPr lang="en-US" sz="2800" dirty="0"/>
              <a:t>University of Maryland Shore Regional Health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7041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70</TotalTime>
  <Words>337</Words>
  <Application>Microsoft Office PowerPoint</Application>
  <PresentationFormat>Widescreen</PresentationFormat>
  <Paragraphs>63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Maryland Rural Health Planning Consortium </vt:lpstr>
      <vt:lpstr>Partners coming together to address disparities </vt:lpstr>
      <vt:lpstr>Assessing the Need</vt:lpstr>
      <vt:lpstr>Areas of Focus</vt:lpstr>
      <vt:lpstr>Mid Shore LHIC Subcommittee Opportunity</vt:lpstr>
      <vt:lpstr>Next Steps</vt:lpstr>
      <vt:lpstr>We look forward to our next steps together!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Maryland Rural Health Planning Consortium </dc:title>
  <dc:creator>masdenc66@gmail.com</dc:creator>
  <cp:lastModifiedBy>masdenc66@gmail.com</cp:lastModifiedBy>
  <cp:revision>1</cp:revision>
  <dcterms:created xsi:type="dcterms:W3CDTF">2021-11-16T13:32:47Z</dcterms:created>
  <dcterms:modified xsi:type="dcterms:W3CDTF">2021-11-16T14:43:05Z</dcterms:modified>
</cp:coreProperties>
</file>